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82" r:id="rId6"/>
    <p:sldId id="285" r:id="rId7"/>
    <p:sldId id="273" r:id="rId8"/>
    <p:sldId id="274" r:id="rId9"/>
    <p:sldId id="283" r:id="rId10"/>
    <p:sldId id="286" r:id="rId11"/>
    <p:sldId id="272" r:id="rId12"/>
    <p:sldId id="269" r:id="rId13"/>
    <p:sldId id="270" r:id="rId14"/>
    <p:sldId id="284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66FF99"/>
    <a:srgbClr val="99FF99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76" autoAdjust="0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BCD2D-CEE0-42D5-8D2E-90BA291A9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2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DD80-28A6-4527-AAC4-06DC0C595C21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Alexey Savrasov. Early Spring. Thaw</a:t>
            </a:r>
          </a:p>
        </p:txBody>
      </p:sp>
    </p:spTree>
    <p:extLst>
      <p:ext uri="{BB962C8B-B14F-4D97-AF65-F5344CB8AC3E}">
        <p14:creationId xmlns:p14="http://schemas.microsoft.com/office/powerpoint/2010/main" val="426576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1A029-65E2-4E0B-A454-E821FE163B95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Левитан. Большая вода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795A7-3E2D-4E43-8625-D20623C28249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</a:rPr>
              <a:t>АЛЕКСЕЙ</a:t>
            </a:r>
            <a:r>
              <a:rPr lang="ru-RU">
                <a:solidFill>
                  <a:srgbClr val="A50021"/>
                </a:solidFill>
              </a:rPr>
              <a:t/>
            </a:r>
            <a:br>
              <a:rPr lang="ru-RU">
                <a:solidFill>
                  <a:srgbClr val="A50021"/>
                </a:solidFill>
              </a:rPr>
            </a:br>
            <a:r>
              <a:rPr lang="ru-RU" b="1">
                <a:solidFill>
                  <a:srgbClr val="A50021"/>
                </a:solidFill>
              </a:rPr>
              <a:t>КОНДРАТЬЕВИЧ</a:t>
            </a:r>
            <a:r>
              <a:rPr lang="ru-RU" sz="1000" b="1">
                <a:solidFill>
                  <a:srgbClr val="A50021"/>
                </a:solidFill>
              </a:rPr>
              <a:t/>
            </a:r>
            <a:br>
              <a:rPr lang="ru-RU" sz="1000" b="1">
                <a:solidFill>
                  <a:srgbClr val="A50021"/>
                </a:solidFill>
              </a:rPr>
            </a:br>
            <a:r>
              <a:rPr lang="ru-RU" sz="2000" b="1">
                <a:solidFill>
                  <a:srgbClr val="A50021"/>
                </a:solidFill>
              </a:rPr>
              <a:t>САВРАСОВ</a:t>
            </a:r>
            <a:r>
              <a:rPr lang="ru-RU" sz="300" b="1"/>
              <a:t> </a:t>
            </a:r>
            <a:r>
              <a:rPr lang="en-US" sz="300" b="1"/>
              <a:t/>
            </a:r>
            <a:br>
              <a:rPr lang="en-US" sz="300" b="1"/>
            </a:br>
            <a:r>
              <a:rPr lang="ru-RU" sz="300" b="1"/>
              <a:t>Грачи прилетели</a:t>
            </a:r>
            <a:endParaRPr lang="en-US" sz="300" b="1"/>
          </a:p>
        </p:txBody>
      </p:sp>
    </p:spTree>
    <p:extLst>
      <p:ext uri="{BB962C8B-B14F-4D97-AF65-F5344CB8AC3E}">
        <p14:creationId xmlns:p14="http://schemas.microsoft.com/office/powerpoint/2010/main" val="235449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17486-627C-4CBF-97F2-C489200739DF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Бакшеев Голубая весна</a:t>
            </a:r>
          </a:p>
        </p:txBody>
      </p:sp>
    </p:spTree>
    <p:extLst>
      <p:ext uri="{BB962C8B-B14F-4D97-AF65-F5344CB8AC3E}">
        <p14:creationId xmlns:p14="http://schemas.microsoft.com/office/powerpoint/2010/main" val="280230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4B71-D47A-49EE-AA05-ADDC77B99A6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(Это особенные цветы - ???эферойды - они торопятся расцвести пока на деревьях не выросли листья и не закрыли солнышко )</a:t>
            </a:r>
            <a:br>
              <a:rPr lang="ru-RU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9F550-FD3B-4AC1-8423-01AE596BA4D2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ИСААК  ИЛЬИЧ</a:t>
            </a:r>
            <a:br>
              <a:rPr lang="ru-RU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ЛЕВИТАН</a:t>
            </a:r>
            <a:br>
              <a:rPr lang="ru-RU" sz="2000" b="1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00" b="1"/>
              <a:t>Цветущие яблони</a:t>
            </a:r>
            <a:endParaRPr lang="en-US" sz="400" b="1"/>
          </a:p>
        </p:txBody>
      </p:sp>
    </p:spTree>
    <p:extLst>
      <p:ext uri="{BB962C8B-B14F-4D97-AF65-F5344CB8AC3E}">
        <p14:creationId xmlns:p14="http://schemas.microsoft.com/office/powerpoint/2010/main" val="324464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CD251-DDC4-4D65-A857-4AF88802762C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Борисов-Муссатов. Майские цветы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62397-837C-46B3-9409-EEB79D2D9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9E62-E889-4008-B641-0687F7EA1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423F-49C1-4A1F-ABA9-1399D2B58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0295-29B2-42BD-BDE5-D015769E7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993-EDA0-4DEA-99F6-C2F89A810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D8E3-A4EA-4A3D-9710-68EF0027D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5C63-3CB2-4F5C-BBD8-E807EE274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659E-AC18-484F-B77E-ABA995BC4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98B5-63FA-4E52-A173-C2662DE0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250D-1BFA-4638-821D-F0F94A4CF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D7787-992A-4B33-9F80-BF4EF51F8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495DD3D-E941-4A15-A5FF-686080ED4D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81000"/>
            <a:ext cx="4546600" cy="6019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09600"/>
            <a:ext cx="4114800" cy="1143000"/>
          </a:xfrm>
        </p:spPr>
        <p:txBody>
          <a:bodyPr/>
          <a:lstStyle/>
          <a:p>
            <a:pPr algn="ctr"/>
            <a:r>
              <a:rPr lang="ru-RU" sz="8000">
                <a:solidFill>
                  <a:srgbClr val="00CC00"/>
                </a:solidFill>
              </a:rPr>
              <a:t>ВЕ</a:t>
            </a:r>
            <a:r>
              <a:rPr lang="ru-RU" sz="8000">
                <a:solidFill>
                  <a:srgbClr val="66FF99"/>
                </a:solidFill>
              </a:rPr>
              <a:t>С</a:t>
            </a:r>
            <a:r>
              <a:rPr lang="ru-RU" sz="8000">
                <a:solidFill>
                  <a:schemeClr val="tx1"/>
                </a:solidFill>
              </a:rPr>
              <a:t>НА</a:t>
            </a:r>
            <a:endParaRPr lang="en-US" sz="8000">
              <a:solidFill>
                <a:schemeClr val="tx1"/>
              </a:solidFill>
            </a:endParaRPr>
          </a:p>
        </p:txBody>
      </p:sp>
      <p:pic>
        <p:nvPicPr>
          <p:cNvPr id="2054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022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 вот середина весны. Снег везде растаял. </a:t>
            </a:r>
          </a:p>
        </p:txBody>
      </p:sp>
      <p:pic>
        <p:nvPicPr>
          <p:cNvPr id="57348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572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Можно сменить теплые зимние одежды на курточки и плащики. </a:t>
            </a:r>
            <a:br>
              <a:rPr lang="ru-RU"/>
            </a:br>
            <a:r>
              <a:rPr lang="ru-RU"/>
              <a:t>Для прогулки по лужам одеваем резиновые сапоги.</a:t>
            </a:r>
          </a:p>
        </p:txBody>
      </p:sp>
      <p:pic>
        <p:nvPicPr>
          <p:cNvPr id="23558" name="Picture 6" descr="D:\My\Изображения\Рисунки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380206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4800600" y="457200"/>
            <a:ext cx="3054350" cy="4679950"/>
            <a:chOff x="3024" y="384"/>
            <a:chExt cx="1924" cy="2948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024" y="2928"/>
              <a:ext cx="19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ВЕ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РИ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ЦА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6" name="Picture 4" descr="D:\My\Изображения\Фотографии\Tmp\ветриницы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3" y="384"/>
              <a:ext cx="1911" cy="2544"/>
            </a:xfrm>
            <a:prstGeom prst="rect">
              <a:avLst/>
            </a:prstGeom>
            <a:noFill/>
          </p:spPr>
        </p:pic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752600" y="762000"/>
            <a:ext cx="3503613" cy="4756150"/>
            <a:chOff x="1104" y="528"/>
            <a:chExt cx="2207" cy="2996"/>
          </a:xfrm>
        </p:grpSpPr>
        <p:pic>
          <p:nvPicPr>
            <p:cNvPr id="18438" name="Picture 6" descr="D:\My\Изображения\Фотографии\Tmp\Гусиный лук жёлты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6" y="528"/>
              <a:ext cx="1534" cy="2539"/>
            </a:xfrm>
            <a:prstGeom prst="rect">
              <a:avLst/>
            </a:prstGeom>
            <a:noFill/>
          </p:spPr>
        </p:pic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104" y="3120"/>
              <a:ext cx="22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ГУ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СИ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НЫ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Й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ЛУ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6699FF"/>
                </a:solidFill>
                <a:latin typeface="Arial" charset="0"/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066800" y="1905000"/>
            <a:ext cx="4343400" cy="3898900"/>
            <a:chOff x="624" y="1260"/>
            <a:chExt cx="2736" cy="2456"/>
          </a:xfrm>
        </p:grpSpPr>
        <p:pic>
          <p:nvPicPr>
            <p:cNvPr id="18441" name="Picture 9" descr="D:\My\Изображения\Фотографии\Прочее\Растения\мать и мачеха 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1260"/>
              <a:ext cx="2736" cy="2052"/>
            </a:xfrm>
            <a:prstGeom prst="rect">
              <a:avLst/>
            </a:prstGeom>
            <a:noFill/>
          </p:spPr>
        </p:pic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693" y="3312"/>
              <a:ext cx="25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ТЬ И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ЧЕ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ХА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962400" y="381000"/>
            <a:ext cx="2689225" cy="4267200"/>
            <a:chOff x="2160" y="288"/>
            <a:chExt cx="1694" cy="2688"/>
          </a:xfrm>
        </p:grpSpPr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160" y="2572"/>
              <a:ext cx="16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ХО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Х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ЛА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КА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7" name="Picture 5" descr="D:\My\Изображения\Фотографии\Tmp\Хохлатка плотная 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0" y="288"/>
              <a:ext cx="1688" cy="2347"/>
            </a:xfrm>
            <a:prstGeom prst="rect">
              <a:avLst/>
            </a:prstGeom>
            <a:noFill/>
          </p:spPr>
        </p:pic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Начинает появляться свежая травка и первые цветы.  </a:t>
            </a:r>
            <a:br>
              <a:rPr lang="ru-RU"/>
            </a:br>
            <a:r>
              <a:rPr lang="ru-RU"/>
              <a:t>Их так и называют – первоцветы.</a:t>
            </a: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572000" y="2362200"/>
            <a:ext cx="3962400" cy="3384550"/>
            <a:chOff x="2592" y="1680"/>
            <a:chExt cx="2496" cy="2132"/>
          </a:xfrm>
        </p:grpSpPr>
        <p:pic>
          <p:nvPicPr>
            <p:cNvPr id="18439" name="Picture 7" descr="D:\My\Изображения\Фотографии\Tmp\Чистяк весенний 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" y="1680"/>
              <a:ext cx="2496" cy="1725"/>
            </a:xfrm>
            <a:prstGeom prst="rect">
              <a:avLst/>
            </a:prstGeom>
            <a:noFill/>
          </p:spPr>
        </p:pic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172" y="3408"/>
              <a:ext cx="1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ЧИ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С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ТЯ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Деревья тоже оживают после зимы.</a:t>
            </a:r>
            <a:br>
              <a:rPr lang="ru-RU"/>
            </a:br>
            <a:r>
              <a:rPr lang="ru-RU"/>
              <a:t>На ветках начинают набухать почки, ...</a:t>
            </a:r>
            <a:endParaRPr lang="en-US"/>
          </a:p>
        </p:txBody>
      </p:sp>
      <p:pic>
        <p:nvPicPr>
          <p:cNvPr id="21515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2" cstate="print"/>
          <a:srcRect l="893" t="1395" r="893" b="987"/>
          <a:stretch>
            <a:fillRect/>
          </a:stretch>
        </p:blipFill>
        <p:spPr bwMode="auto">
          <a:xfrm>
            <a:off x="304800" y="311150"/>
            <a:ext cx="8610600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... и из них появляться новые листочки.</a:t>
            </a:r>
          </a:p>
        </p:txBody>
      </p:sp>
      <p:pic>
        <p:nvPicPr>
          <p:cNvPr id="55300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Некоторые деревья вначале одеваются в цветы, а потом уже добавляют к ним листья. Посмотри как красиво цветет яблоня.</a:t>
            </a:r>
          </a:p>
        </p:txBody>
      </p:sp>
      <p:pic>
        <p:nvPicPr>
          <p:cNvPr id="22532" name="Picture 4" descr="pic0129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8600"/>
            <a:ext cx="79216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конце весны уже тепло и в солнечные дни можно носить легкие кофточки и платья.</a:t>
            </a:r>
          </a:p>
        </p:txBody>
      </p:sp>
      <p:pic>
        <p:nvPicPr>
          <p:cNvPr id="27654" name="Picture 1030" descr="D:\My\Изображения\Картины\Борисов-Мусатов\Victor Borisov-Musatov. May 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934200" cy="565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Весна - это переход от зимы к лету.</a:t>
            </a:r>
            <a:endParaRPr lang="en-US"/>
          </a:p>
        </p:txBody>
      </p:sp>
      <p:pic>
        <p:nvPicPr>
          <p:cNvPr id="15364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2895600" cy="4019550"/>
          </a:xfrm>
          <a:prstGeom prst="rect">
            <a:avLst/>
          </a:prstGeom>
          <a:noFill/>
        </p:spPr>
      </p:pic>
      <p:pic>
        <p:nvPicPr>
          <p:cNvPr id="15365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 b="-713"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</p:spPr>
      </p:pic>
      <p:pic>
        <p:nvPicPr>
          <p:cNvPr id="15366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14525"/>
            <a:ext cx="30480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начале весны еще холодно. Лежит снег. Но солнышко греет все жарче. </a:t>
            </a:r>
            <a:br>
              <a:rPr lang="ru-RU"/>
            </a:br>
            <a:r>
              <a:rPr lang="ru-RU"/>
              <a:t>И снег на солнышке начинает таять. Он превращается в воду.</a:t>
            </a:r>
            <a:endParaRPr lang="en-US"/>
          </a:p>
        </p:txBody>
      </p:sp>
      <p:pic>
        <p:nvPicPr>
          <p:cNvPr id="16392" name="Picture 8" descr="D:\My\Изображения\Картины\Alexey Savrasov. Early Spring. Thaw.jpg"/>
          <p:cNvPicPr>
            <a:picLocks noChangeAspect="1" noChangeArrowheads="1"/>
          </p:cNvPicPr>
          <p:nvPr/>
        </p:nvPicPr>
        <p:blipFill>
          <a:blip r:embed="rId3" cstate="print"/>
          <a:srcRect t="11539"/>
          <a:stretch>
            <a:fillRect/>
          </a:stretch>
        </p:blipFill>
        <p:spPr bwMode="auto">
          <a:xfrm>
            <a:off x="1790700" y="0"/>
            <a:ext cx="53213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растаявшего снега получаются веселые ручейки и большие лужи.</a:t>
            </a:r>
          </a:p>
        </p:txBody>
      </p:sp>
      <p:pic>
        <p:nvPicPr>
          <p:cNvPr id="17412" name="Picture 4" descr="37-13-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5250"/>
            <a:ext cx="5597525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Лед на речках тоже тает. Вначале он раскалывает на льдины.</a:t>
            </a:r>
          </a:p>
        </p:txBody>
      </p:sp>
      <p:pic>
        <p:nvPicPr>
          <p:cNvPr id="51204" name="Picture 4" descr="D:\My\Tmp\Ледоход на Не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"/>
            <a:ext cx="396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Толкаясь и ломаясь они плывут вниз по речке. </a:t>
            </a:r>
            <a:br>
              <a:rPr lang="ru-RU"/>
            </a:br>
            <a:r>
              <a:rPr lang="ru-RU"/>
              <a:t>Говорят, что на реке </a:t>
            </a:r>
            <a:r>
              <a:rPr lang="ru-RU" sz="3600">
                <a:solidFill>
                  <a:schemeClr val="accent2"/>
                </a:solidFill>
              </a:rPr>
              <a:t>ЛЕ</a:t>
            </a:r>
            <a:r>
              <a:rPr lang="ru-RU" sz="3600">
                <a:solidFill>
                  <a:srgbClr val="0099FF"/>
                </a:solidFill>
              </a:rPr>
              <a:t>ДО</a:t>
            </a:r>
            <a:r>
              <a:rPr lang="ru-RU" sz="3600"/>
              <a:t>ХО</a:t>
            </a:r>
            <a:r>
              <a:rPr lang="ru-RU" sz="3600">
                <a:solidFill>
                  <a:srgbClr val="0099FF"/>
                </a:solidFill>
              </a:rPr>
              <a:t>Д</a:t>
            </a:r>
            <a:r>
              <a:rPr lang="ru-RU"/>
              <a:t>.</a:t>
            </a:r>
          </a:p>
        </p:txBody>
      </p:sp>
      <p:pic>
        <p:nvPicPr>
          <p:cNvPr id="56324" name="Picture 2052" descr="D:\My\Tmp\Ледоход в Архангельске2.jpg"/>
          <p:cNvPicPr>
            <a:picLocks noChangeAspect="1" noChangeArrowheads="1"/>
          </p:cNvPicPr>
          <p:nvPr/>
        </p:nvPicPr>
        <p:blipFill>
          <a:blip r:embed="rId2" cstate="print"/>
          <a:srcRect b="6473"/>
          <a:stretch>
            <a:fillRect/>
          </a:stretch>
        </p:blipFill>
        <p:spPr bwMode="auto">
          <a:xfrm>
            <a:off x="609600" y="209550"/>
            <a:ext cx="7848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теплых краев возвращаются птицы, которые улетели туда осенью. </a:t>
            </a:r>
            <a:br>
              <a:rPr lang="ru-RU"/>
            </a:br>
            <a:r>
              <a:rPr lang="ru-RU"/>
              <a:t>Одними из первых возвращаются грачи.</a:t>
            </a:r>
          </a:p>
        </p:txBody>
      </p:sp>
      <p:pic>
        <p:nvPicPr>
          <p:cNvPr id="24580" name="Picture 4" descr="Саврасов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5250"/>
            <a:ext cx="4519613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Вылезают из своих зимних домиков животные-сони, которые проспали всю зиму: большой медведь и </a:t>
            </a:r>
            <a:r>
              <a:rPr lang="en-US"/>
              <a:t>…</a:t>
            </a:r>
            <a:endParaRPr lang="ru-RU"/>
          </a:p>
        </p:txBody>
      </p:sp>
      <p:pic>
        <p:nvPicPr>
          <p:cNvPr id="25604" name="Picture 4" descr="D:\My\Изображения\Фотографии\Clipart Животные\Животный мир\Медведи\Бурые\Insects045.jpg"/>
          <p:cNvPicPr>
            <a:picLocks noChangeAspect="1" noChangeArrowheads="1"/>
          </p:cNvPicPr>
          <p:nvPr/>
        </p:nvPicPr>
        <p:blipFill>
          <a:blip r:embed="rId2" cstate="print"/>
          <a:srcRect l="999" t="1334" r="999" b="1334"/>
          <a:stretch>
            <a:fillRect/>
          </a:stretch>
        </p:blipFill>
        <p:spPr bwMode="auto">
          <a:xfrm>
            <a:off x="685800" y="3048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</a:t>
            </a:r>
            <a:r>
              <a:rPr lang="ru-RU"/>
              <a:t>весёлый бурундучок.</a:t>
            </a:r>
          </a:p>
        </p:txBody>
      </p:sp>
      <p:pic>
        <p:nvPicPr>
          <p:cNvPr id="53253" name="Picture 5" descr="D:\My\Изображения\Фотографии диски\Clipart Животные\Животный мир\Кролики, Белки, Грызуны\Бурундук\Rab&amp;Squir071.jpg"/>
          <p:cNvPicPr>
            <a:picLocks noChangeAspect="1" noChangeArrowheads="1"/>
          </p:cNvPicPr>
          <p:nvPr/>
        </p:nvPicPr>
        <p:blipFill>
          <a:blip r:embed="rId2" cstate="print"/>
          <a:srcRect l="1042" t="1389" r="1042" b="2777"/>
          <a:stretch>
            <a:fillRect/>
          </a:stretch>
        </p:blipFill>
        <p:spPr bwMode="auto">
          <a:xfrm>
            <a:off x="685800" y="304800"/>
            <a:ext cx="7924800" cy="581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има">
  <a:themeElements>
    <a:clrScheme name="Зи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D:\My\Ребенок\Презентации\Времена года и Погода\Зима.ppt</Template>
  <TotalTime>564</TotalTime>
  <Words>223</Words>
  <Application>Microsoft Office PowerPoint</Application>
  <PresentationFormat>Экран (4:3)</PresentationFormat>
  <Paragraphs>35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Chicago</vt:lpstr>
      <vt:lpstr>Times New Roman</vt:lpstr>
      <vt:lpstr>Зима</vt:lpstr>
      <vt:lpstr>ВЕСНА</vt:lpstr>
      <vt:lpstr>Весна - это переход от зимы к лету.</vt:lpstr>
      <vt:lpstr>В начале весны еще холодно. Лежит снег. Но солнышко греет все жарче.  И снег на солнышке начинает таять. Он превращается в воду.</vt:lpstr>
      <vt:lpstr>Из растаявшего снега получаются веселые ручейки и большие лужи.</vt:lpstr>
      <vt:lpstr>Лед на речках тоже тает. Вначале он раскалывает на льдины.</vt:lpstr>
      <vt:lpstr>Толкаясь и ломаясь они плывут вниз по речке.  Говорят, что на реке ЛЕДОХОД.</vt:lpstr>
      <vt:lpstr>Из теплых краев возвращаются птицы, которые улетели туда осенью.  Одними из первых возвращаются грачи.</vt:lpstr>
      <vt:lpstr>Вылезают из своих зимних домиков животные-сони, которые проспали всю зиму: большой медведь и …</vt:lpstr>
      <vt:lpstr>… весёлый бурундучок.</vt:lpstr>
      <vt:lpstr>И вот середина весны. Снег везде растаял. </vt:lpstr>
      <vt:lpstr>Можно сменить теплые зимние одежды на курточки и плащики.  Для прогулки по лужам одеваем резиновые сапоги.</vt:lpstr>
      <vt:lpstr>Начинает появляться свежая травка и первые цветы.   Их так и называют – первоцветы.</vt:lpstr>
      <vt:lpstr>Деревья тоже оживают после зимы. На ветках начинают набухать почки, ...</vt:lpstr>
      <vt:lpstr>... и из них появляться новые листочки.</vt:lpstr>
      <vt:lpstr>Некоторые деревья вначале одеваются в цветы, а потом уже добавляют к ним листья. Посмотри как красиво цветет яблоня.</vt:lpstr>
      <vt:lpstr>В конце весны уже тепло и в солнечные дни можно носить легкие кофточки и платья.</vt:lpstr>
    </vt:vector>
  </TitlesOfParts>
  <Company>ABBYY Software 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Ниджат</cp:lastModifiedBy>
  <cp:revision>49</cp:revision>
  <dcterms:created xsi:type="dcterms:W3CDTF">2003-06-11T14:06:46Z</dcterms:created>
  <dcterms:modified xsi:type="dcterms:W3CDTF">2013-01-15T15:40:10Z</dcterms:modified>
</cp:coreProperties>
</file>